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527" r:id="rId2"/>
    <p:sldId id="534" r:id="rId3"/>
    <p:sldId id="528" r:id="rId4"/>
    <p:sldId id="529" r:id="rId5"/>
    <p:sldId id="540" r:id="rId6"/>
    <p:sldId id="541" r:id="rId7"/>
    <p:sldId id="530" r:id="rId8"/>
    <p:sldId id="531" r:id="rId9"/>
    <p:sldId id="533" r:id="rId10"/>
    <p:sldId id="535" r:id="rId11"/>
    <p:sldId id="537" r:id="rId12"/>
    <p:sldId id="536" r:id="rId13"/>
    <p:sldId id="538" r:id="rId14"/>
    <p:sldId id="539" r:id="rId15"/>
  </p:sldIdLst>
  <p:sldSz cx="9906000" cy="6858000" type="A4"/>
  <p:notesSz cx="6858000" cy="9144000"/>
  <p:defaultTextStyle>
    <a:defPPr>
      <a:defRPr lang="ru-RU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608"/>
    <a:srgbClr val="0044CC"/>
    <a:srgbClr val="8C4306"/>
    <a:srgbClr val="663300"/>
    <a:srgbClr val="476D1D"/>
    <a:srgbClr val="29123A"/>
    <a:srgbClr val="57267C"/>
    <a:srgbClr val="CC0099"/>
    <a:srgbClr val="66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713" autoAdjust="0"/>
  </p:normalViewPr>
  <p:slideViewPr>
    <p:cSldViewPr>
      <p:cViewPr>
        <p:scale>
          <a:sx n="60" d="100"/>
          <a:sy n="60" d="100"/>
        </p:scale>
        <p:origin x="-2898" y="-11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D375-DCDF-474E-B3C2-ADB8EFA8765B}" type="datetimeFigureOut">
              <a:rPr lang="ru-RU" smtClean="0"/>
              <a:pPr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0D168-AF92-4CDB-B27D-96A36325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4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tsdbklimovo.ru/wp-content/uploads/2021/09/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9" y="620688"/>
            <a:ext cx="8394517" cy="39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1802" y="4310517"/>
            <a:ext cx="7481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Книга в летнем рюкзаке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802" y="5517231"/>
            <a:ext cx="800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Обзор книг для летнего чтения подросткам 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9155" y="519366"/>
            <a:ext cx="258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МБУК «ДГЦБС»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2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4476" y="836712"/>
            <a:ext cx="1532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Arial Black" pitchFamily="34" charset="0"/>
              </a:rPr>
              <a:t>Филип </a:t>
            </a:r>
            <a:endParaRPr lang="ru-RU" sz="2400" b="1" dirty="0" smtClean="0">
              <a:solidFill>
                <a:srgbClr val="663300"/>
              </a:solidFill>
              <a:latin typeface="Arial Black" pitchFamily="34" charset="0"/>
            </a:endParaRPr>
          </a:p>
          <a:p>
            <a:r>
              <a:rPr lang="ru-RU" sz="2400" b="1" dirty="0" err="1" smtClean="0">
                <a:solidFill>
                  <a:srgbClr val="663300"/>
                </a:solidFill>
                <a:latin typeface="Arial Black" pitchFamily="34" charset="0"/>
              </a:rPr>
              <a:t>Пулман</a:t>
            </a:r>
            <a:endParaRPr lang="ru-RU" sz="24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1026" name="Picture 2" descr="Филип Пулман - Северное сияние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7" y="1844824"/>
            <a:ext cx="20468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7577" y="719118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Северное сияние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5093" y="1296071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себе мир, очень похожий на наш, но бок о бок с людьми в нем живут фантастические существа, например, ведьмы и бронированные медведи…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Двенадцатилетняя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сирота Лира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Белаква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отправляется на поиски своего друга, и в этом </a:t>
            </a:r>
            <a:r>
              <a:rPr lang="ru-RU" sz="2400" dirty="0" smtClean="0"/>
              <a:t>опасном путешествии </a:t>
            </a:r>
            <a:r>
              <a:rPr lang="ru-RU" sz="2400" dirty="0"/>
              <a:t>ей открываются тайны о собственной семье и о судьбе, которая ждет ее на морозных землях…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366" y="5229200"/>
            <a:ext cx="896258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>
                <a:cs typeface="Times New Roman" pitchFamily="18" charset="0"/>
              </a:rPr>
              <a:t>Есть </a:t>
            </a:r>
            <a:r>
              <a:rPr lang="ru-RU" sz="2400" dirty="0">
                <a:cs typeface="Times New Roman" pitchFamily="18" charset="0"/>
              </a:rPr>
              <a:t>забавные, интересные, захватывающие и даже </a:t>
            </a:r>
            <a:r>
              <a:rPr lang="ru-RU" sz="2400" dirty="0" smtClean="0">
                <a:cs typeface="Times New Roman" pitchFamily="18" charset="0"/>
              </a:rPr>
              <a:t>опасные </a:t>
            </a:r>
            <a:r>
              <a:rPr lang="ru-RU" sz="2400" dirty="0">
                <a:cs typeface="Times New Roman" pitchFamily="18" charset="0"/>
              </a:rPr>
              <a:t>моменты. Мне лично, было очень интересно следить за приключениями </a:t>
            </a:r>
            <a:r>
              <a:rPr lang="ru-RU" sz="2400" dirty="0" smtClean="0">
                <a:cs typeface="Times New Roman" pitchFamily="18" charset="0"/>
              </a:rPr>
              <a:t>Лиры и ее друзей.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8" name="Рисунок 7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логотип МБУК ДГЦБ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4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логотип МБУК ДГЦБ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30" y="216365"/>
            <a:ext cx="2160240" cy="69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92560" y="216365"/>
            <a:ext cx="3266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МБУК «ДГЦБС»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500" y="5968627"/>
            <a:ext cx="289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г</a:t>
            </a:r>
            <a:r>
              <a:rPr lang="ru-RU" sz="2400" b="1" dirty="0" smtClean="0">
                <a:solidFill>
                  <a:srgbClr val="FFFF00"/>
                </a:solidFill>
              </a:rPr>
              <a:t>. Добрянка     2023г.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535" y="774576"/>
            <a:ext cx="1707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Елена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Усачева: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0765" y="774576"/>
            <a:ext cx="5596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Большая книга ужасов. 43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5085184"/>
            <a:ext cx="8860988" cy="1292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 </a:t>
            </a:r>
            <a:r>
              <a:rPr lang="ru-RU" sz="2600" b="1" dirty="0" smtClean="0">
                <a:solidFill>
                  <a:srgbClr val="FF0000"/>
                </a:solidFill>
              </a:rPr>
              <a:t>Зло </a:t>
            </a:r>
            <a:r>
              <a:rPr lang="ru-RU" sz="2600" b="1" dirty="0">
                <a:solidFill>
                  <a:srgbClr val="FF0000"/>
                </a:solidFill>
              </a:rPr>
              <a:t>существует, оно живет среди нас. Самое главное - не вспоминать о нем, и тогда все будет хорошо. Любопытство Катьки обернулось против нее </a:t>
            </a:r>
            <a:r>
              <a:rPr lang="ru-RU" sz="2600" b="1" dirty="0" smtClean="0">
                <a:solidFill>
                  <a:srgbClr val="FF0000"/>
                </a:solidFill>
              </a:rPr>
              <a:t>самой…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Елена Усачева - Большая книга ужасов. 43 обложка книг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746391"/>
            <a:ext cx="1995551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40544" y="1575951"/>
            <a:ext cx="6652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Решив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заглянуть в дом к цыганке,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Катя стала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свидетельницей страшного ритуала. Теперь цыганка пойдет на все, чтобы извести девчонку, ведь на карту поставлено слишком многое - проклятье, которое вот уже двести лет тяготеет над деревней вот-вот исполнится, и никто не должен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помешать…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88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76" y="980728"/>
            <a:ext cx="1874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Корнелия</a:t>
            </a:r>
          </a:p>
          <a:p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Функе</a:t>
            </a:r>
            <a:r>
              <a:rPr lang="ru-RU" sz="2400" b="1" dirty="0" smtClean="0">
                <a:latin typeface="Arial Black" pitchFamily="34" charset="0"/>
              </a:rPr>
              <a:t>: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0912" y="980727"/>
            <a:ext cx="42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 Black" pitchFamily="34" charset="0"/>
              </a:rPr>
              <a:t>Чернильное сердце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6856" y="1880925"/>
            <a:ext cx="547260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Повествование в книге Корнелии </a:t>
            </a:r>
            <a:r>
              <a:rPr lang="ru-RU" dirty="0" err="1"/>
              <a:t>Функе</a:t>
            </a:r>
            <a:r>
              <a:rPr lang="ru-RU" dirty="0"/>
              <a:t> начинается в дождливую ночь, когда послушные дети должны спать, а такие дети, как </a:t>
            </a:r>
            <a:r>
              <a:rPr lang="ru-RU" dirty="0" smtClean="0"/>
              <a:t>12 – летняя Мегги</a:t>
            </a:r>
            <a:r>
              <a:rPr lang="ru-RU" dirty="0"/>
              <a:t>, тихонько читают книжки под одеялом. </a:t>
            </a:r>
            <a:r>
              <a:rPr lang="ru-RU" dirty="0" smtClean="0"/>
              <a:t>А ее отец обладает </a:t>
            </a:r>
            <a:r>
              <a:rPr lang="ru-RU" dirty="0"/>
              <a:t>даром </a:t>
            </a:r>
            <a:r>
              <a:rPr lang="ru-RU" dirty="0" smtClean="0"/>
              <a:t>«голосом </a:t>
            </a:r>
            <a:r>
              <a:rPr lang="ru-RU" dirty="0"/>
              <a:t>оживлять книжных </a:t>
            </a:r>
            <a:r>
              <a:rPr lang="ru-RU" dirty="0" smtClean="0"/>
              <a:t>героев»…</a:t>
            </a:r>
          </a:p>
          <a:p>
            <a:r>
              <a:rPr lang="ru-RU" dirty="0" smtClean="0"/>
              <a:t>    Все </a:t>
            </a:r>
            <a:r>
              <a:rPr lang="ru-RU" dirty="0"/>
              <a:t>бы хорошо, но в один прекрасный день в их доме появляется странный человек по имени </a:t>
            </a:r>
            <a:r>
              <a:rPr lang="ru-RU" dirty="0" err="1" smtClean="0"/>
              <a:t>Сажерук</a:t>
            </a:r>
            <a:r>
              <a:rPr lang="ru-RU" dirty="0" smtClean="0"/>
              <a:t> и </a:t>
            </a:r>
            <a:r>
              <a:rPr lang="ru-RU" dirty="0"/>
              <a:t>предупреждает их о том, что злодей </a:t>
            </a:r>
            <a:r>
              <a:rPr lang="ru-RU" dirty="0" err="1"/>
              <a:t>Каприкорн</a:t>
            </a:r>
            <a:r>
              <a:rPr lang="ru-RU" dirty="0"/>
              <a:t> собирается захватить что-то, хранящееся в их доме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Мегги </a:t>
            </a:r>
            <a:r>
              <a:rPr lang="ru-RU" dirty="0"/>
              <a:t>понимает, что этот предмет — книга.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Корнелия Функе - Чернильное сердце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6" y="2060848"/>
            <a:ext cx="2464673" cy="36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2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2" y="0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071" y="61101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маленькая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жизнь. Это - три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месяца солнца, тепла, путешествий, прогулок с друзьями и веселья.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не забывайте и о книгах…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8985" y="3549012"/>
            <a:ext cx="4314976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  В </a:t>
            </a:r>
            <a:r>
              <a:rPr lang="ru-RU" sz="2200" dirty="0">
                <a:solidFill>
                  <a:srgbClr val="FFFF00"/>
                </a:solidFill>
                <a:latin typeface="Arial Black" pitchFamily="34" charset="0"/>
              </a:rPr>
              <a:t>этой 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подборке мы </a:t>
            </a:r>
            <a:r>
              <a:rPr lang="ru-RU" sz="2200" dirty="0">
                <a:solidFill>
                  <a:srgbClr val="FFFF00"/>
                </a:solidFill>
                <a:latin typeface="Arial Black" pitchFamily="34" charset="0"/>
              </a:rPr>
              <a:t>собрали увлекательные книги для подростков, которые окунут 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их </a:t>
            </a:r>
            <a:r>
              <a:rPr lang="ru-RU" sz="2200" dirty="0">
                <a:solidFill>
                  <a:srgbClr val="FFFF00"/>
                </a:solidFill>
                <a:latin typeface="Arial Black" pitchFamily="34" charset="0"/>
              </a:rPr>
              <a:t>в атмосферу солнечного лета…</a:t>
            </a:r>
          </a:p>
        </p:txBody>
      </p:sp>
      <p:sp>
        <p:nvSpPr>
          <p:cNvPr id="6" name="TextBox 5"/>
          <p:cNvSpPr txBox="1"/>
          <p:nvPr/>
        </p:nvSpPr>
        <p:spPr>
          <a:xfrm rot="347273">
            <a:off x="492418" y="2457371"/>
            <a:ext cx="891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44CC"/>
                </a:solidFill>
                <a:latin typeface="Arial Black" pitchFamily="34" charset="0"/>
              </a:rPr>
              <a:t>Интересно даже тем, кто НЕ любит читать!</a:t>
            </a:r>
            <a:endParaRPr lang="ru-RU" sz="2800" dirty="0">
              <a:solidFill>
                <a:srgbClr val="0044CC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5" y="3029054"/>
            <a:ext cx="3533042" cy="31635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91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4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2800" y="1248117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Каждое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лето группу подростков под руководством взрослых мужчин отправляют на одинокую скалу в открытом море для охоты на морских птиц, чтобы потом забрать птицеловов домой с богатой добычей. Но в этот раз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ними никто не вернулся.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Брошенные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замершие и голодные мальчики выживают в холодных пещерах под крики покидающих скалу птиц, рассказывают друг другу истории, чтобы сохранить надежду и рассудок, и ищут ответа на один вопрос – почему же за ними никто не пришёл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528" y="5491104"/>
            <a:ext cx="871296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  Всю </a:t>
            </a:r>
            <a:r>
              <a:rPr lang="ru-RU" sz="2000" dirty="0">
                <a:latin typeface="Arial Black" pitchFamily="34" charset="0"/>
              </a:rPr>
              <a:t>историю мы видим глазами одного из подростков, который нас познакомит и другими </a:t>
            </a:r>
            <a:r>
              <a:rPr lang="ru-RU" sz="2000" dirty="0" smtClean="0">
                <a:latin typeface="Arial Black" pitchFamily="34" charset="0"/>
              </a:rPr>
              <a:t>героями</a:t>
            </a:r>
            <a:r>
              <a:rPr lang="ru-RU" sz="2000" dirty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https://u24.ru/img/news/03-10-06-2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861037"/>
            <a:ext cx="20955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8535" y="845559"/>
            <a:ext cx="2111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Джеральдин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Маккорин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4928" y="614725"/>
            <a:ext cx="402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Где кончается мир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3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5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077" y="717495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Люси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Монтгомери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0872" y="748445"/>
            <a:ext cx="507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Аня из Зеленых Мезонинов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4807" y="1526165"/>
            <a:ext cx="61425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сирота, у которой не было детства, потому что и в приёмных семьях, и в приюте, она работала как взрослая, никто не дарил ей тепла, её жизнь до сих пор была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«кладбищем надежд».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её новые приёмные родители в замешательстве, ведь они просили прислать к ним мальчика, чтобы он помогал им на ферме в Зелёных Мезонинах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Девочка кажется им поначалу странной, постоянно попадает в неудачи, но со временем неуёмный оптимизм, богатая фантазия, добродушие Ани покоряют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img1.labirint.ru/rcimg/9656612b569ec1b082b19a54419a6648/960x540/books96/951935/ph_001.jpg?1685373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5" y="1617389"/>
            <a:ext cx="2172539" cy="32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4525" y="5061544"/>
            <a:ext cx="861025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Роман канадской писательницы Люси Мод Монтгомери увидел </a:t>
            </a:r>
            <a:r>
              <a:rPr lang="ru-RU" sz="2400" dirty="0"/>
              <a:t>свет в 1908 году и к середине XX века стал одним из самых популярных </a:t>
            </a:r>
            <a:r>
              <a:rPr lang="ru-RU" sz="2400" dirty="0" smtClean="0"/>
              <a:t>произведений детской литературы.</a:t>
            </a:r>
            <a:endParaRPr lang="ru-RU" sz="2400" dirty="0"/>
          </a:p>
        </p:txBody>
      </p:sp>
      <p:pic>
        <p:nvPicPr>
          <p:cNvPr id="8" name="Рисунок 7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2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5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Ася Лавринович - Не дружи со мной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5" y="1598331"/>
            <a:ext cx="2263499" cy="341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4608" y="5305574"/>
            <a:ext cx="777686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Ася </a:t>
            </a:r>
            <a:r>
              <a:rPr lang="ru-RU" sz="2800" b="1" dirty="0" err="1">
                <a:solidFill>
                  <a:srgbClr val="00B050"/>
                </a:solidFill>
              </a:rPr>
              <a:t>Лавринович</a:t>
            </a:r>
            <a:r>
              <a:rPr lang="ru-RU" sz="2800" b="1" dirty="0">
                <a:solidFill>
                  <a:srgbClr val="00B050"/>
                </a:solidFill>
              </a:rPr>
              <a:t> — один из самых популярных молодежных </a:t>
            </a:r>
            <a:r>
              <a:rPr lang="ru-RU" sz="2800" b="1" dirty="0" smtClean="0">
                <a:solidFill>
                  <a:srgbClr val="00B050"/>
                </a:solidFill>
              </a:rPr>
              <a:t>авторов.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4888" y="1217740"/>
            <a:ext cx="4953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Романтичная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милая, смешная история, действие которой происходит на море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Эмоциональная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жизненная и светлая история о неразделенной любви и о том, как важно не упустить близкого человека.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Очаровательные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персонажи и увлекательный сюжет. Книга читается на одном дыхании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601879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Ася</a:t>
            </a:r>
          </a:p>
          <a:p>
            <a:r>
              <a:rPr lang="ru-RU" sz="2400" dirty="0" err="1" smtClean="0">
                <a:solidFill>
                  <a:srgbClr val="00B050"/>
                </a:solidFill>
                <a:latin typeface="Arial Black" pitchFamily="34" charset="0"/>
              </a:rPr>
              <a:t>Лавринович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944" y="601879"/>
            <a:ext cx="403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44CC"/>
                </a:solidFill>
                <a:latin typeface="Arial Black" pitchFamily="34" charset="0"/>
              </a:rPr>
              <a:t>Не дружи со мной</a:t>
            </a:r>
            <a:endParaRPr lang="ru-RU" sz="2800" dirty="0">
              <a:solidFill>
                <a:srgbClr val="0044CC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11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5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552" y="764916"/>
            <a:ext cx="1678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Джоанн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Харрис: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0131" y="764916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Шоколад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6291" y="1423461"/>
            <a:ext cx="56166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Сонное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спокойствие маленького французского городка нарушено приездом молодой женщины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Вианн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ее дочери.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Вианн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открыла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здесь свой 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Шоколад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ный магазин. Каким-то чудесным образом она узнает о сокровенных желаниях жителей городка и предлагает каждому именно такое шоколадное лакомство, которое заставляет его вновь почувствовать вкус к жизни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626" y="4980391"/>
            <a:ext cx="8064896" cy="1154162"/>
          </a:xfrm>
          <a:prstGeom prst="rect">
            <a:avLst/>
          </a:prstGeom>
          <a:solidFill>
            <a:srgbClr val="B456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Arial Black" pitchFamily="34" charset="0"/>
              </a:rPr>
              <a:t>     Для </a:t>
            </a:r>
            <a:r>
              <a:rPr lang="ru-RU" sz="2300" dirty="0">
                <a:latin typeface="Arial Black" pitchFamily="34" charset="0"/>
              </a:rPr>
              <a:t>местного населения остается большой загадкой кто эта женщина, добрая фея волшебница или злая </a:t>
            </a:r>
            <a:r>
              <a:rPr lang="ru-RU" sz="2300" dirty="0" smtClean="0">
                <a:latin typeface="Arial Black" pitchFamily="34" charset="0"/>
              </a:rPr>
              <a:t>колдунья…</a:t>
            </a:r>
            <a:endParaRPr lang="ru-RU" sz="2300" dirty="0">
              <a:latin typeface="Arial Black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743452"/>
            <a:ext cx="1907261" cy="29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83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4"/>
            <a:ext cx="9958311" cy="68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9514" y="1412776"/>
            <a:ext cx="55427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0044CC"/>
                </a:solidFill>
              </a:rPr>
              <a:t>Четырнадцатилетняя </a:t>
            </a:r>
            <a:r>
              <a:rPr lang="ru-RU" sz="2400" b="1" dirty="0">
                <a:solidFill>
                  <a:srgbClr val="0044CC"/>
                </a:solidFill>
              </a:rPr>
              <a:t>Джорджия Николсон живёт с надоедливыми родителями, которые её не понимают, и противной трёхлетней сестрой. </a:t>
            </a:r>
            <a:endParaRPr lang="ru-RU" sz="2400" b="1" dirty="0" smtClean="0">
              <a:solidFill>
                <a:srgbClr val="0044CC"/>
              </a:solidFill>
            </a:endParaRPr>
          </a:p>
          <a:p>
            <a:pPr algn="just"/>
            <a:r>
              <a:rPr lang="ru-RU" sz="2400" b="1" dirty="0">
                <a:solidFill>
                  <a:srgbClr val="0044CC"/>
                </a:solidFill>
              </a:rPr>
              <a:t> </a:t>
            </a:r>
            <a:r>
              <a:rPr lang="ru-RU" sz="2400" b="1" dirty="0" smtClean="0">
                <a:solidFill>
                  <a:srgbClr val="0044CC"/>
                </a:solidFill>
              </a:rPr>
              <a:t>    А </a:t>
            </a:r>
            <a:r>
              <a:rPr lang="ru-RU" sz="2400" b="1" dirty="0">
                <a:solidFill>
                  <a:srgbClr val="0044CC"/>
                </a:solidFill>
              </a:rPr>
              <a:t>Джорджия между тем мечтает стать блондинкой, иметь нос поменьше и </a:t>
            </a:r>
            <a:r>
              <a:rPr lang="ru-RU" sz="2400" b="1" dirty="0" smtClean="0">
                <a:solidFill>
                  <a:srgbClr val="0044CC"/>
                </a:solidFill>
              </a:rPr>
              <a:t>бойфренда…</a:t>
            </a:r>
            <a:endParaRPr lang="ru-RU" b="1" dirty="0">
              <a:solidFill>
                <a:srgbClr val="0044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536" y="4687229"/>
            <a:ext cx="843661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Читая </a:t>
            </a:r>
            <a:r>
              <a:rPr lang="ru-RU" sz="2400" b="1" dirty="0">
                <a:solidFill>
                  <a:srgbClr val="FF0000"/>
                </a:solidFill>
              </a:rPr>
              <a:t>остроумные записи её дневника, зритель погружается в мир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подростковых</a:t>
            </a:r>
            <a:r>
              <a:rPr lang="ru-RU" sz="2400" b="1" dirty="0">
                <a:solidFill>
                  <a:srgbClr val="FF0000"/>
                </a:solidFill>
              </a:rPr>
              <a:t> будней с их радостями, разочарованиями, эмоциями, курьезными ситуациями и различного рода переживаниями.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372" y="692696"/>
            <a:ext cx="831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4CC"/>
                </a:solidFill>
                <a:latin typeface="Arial Black" pitchFamily="34" charset="0"/>
              </a:rPr>
              <a:t>Рейчел </a:t>
            </a:r>
            <a:r>
              <a:rPr lang="ru-RU" sz="2800" b="1" dirty="0" smtClean="0">
                <a:solidFill>
                  <a:srgbClr val="0044CC"/>
                </a:solidFill>
                <a:latin typeface="Arial Black" pitchFamily="34" charset="0"/>
              </a:rPr>
              <a:t>        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Спросите Душеньку!</a:t>
            </a:r>
          </a:p>
          <a:p>
            <a:r>
              <a:rPr lang="ru-RU" sz="2800" b="1" dirty="0">
                <a:solidFill>
                  <a:srgbClr val="0044CC"/>
                </a:solidFill>
                <a:latin typeface="Arial Black" pitchFamily="34" charset="0"/>
              </a:rPr>
              <a:t>Рассел:</a:t>
            </a:r>
            <a:endParaRPr lang="ru-RU" sz="2800" dirty="0">
              <a:solidFill>
                <a:srgbClr val="0044CC"/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Рейчел Рассел - Спросите Душеньку! обложка книг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668325"/>
            <a:ext cx="1944216" cy="27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6" name="Picture 10" descr="https://catherineasquithgallery.com/uploads/posts/2023-01/1674328292_catherineasquithgallery-com-p-serii-fon-s-razvodami-fon-foto-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59" y="-4937125"/>
            <a:ext cx="5912116" cy="33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логотип МБУК ДГЦБ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54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6536" y="1070430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Тамара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Крюкова: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Тамара Крюкова - Костя+Ника обложка книг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2276872"/>
            <a:ext cx="2376264" cy="35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317949" y="3261336"/>
            <a:ext cx="59406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29123A"/>
                </a:solidFill>
              </a:rPr>
              <a:t>Главные </a:t>
            </a:r>
            <a:r>
              <a:rPr lang="ru-RU" sz="2400" b="1" dirty="0">
                <a:solidFill>
                  <a:srgbClr val="29123A"/>
                </a:solidFill>
              </a:rPr>
              <a:t>герои, на первый взгляд, совершенно не похожи друг на друга, но на самом деле у них много общего. Костя – красивый парень из небогатой семьи, а Ника – слабая больная дочь зажиточного повесы, не уделяющего внимания бедной калеке. Ее жизнь была бы ужасной, если бы не знакомство с </a:t>
            </a:r>
            <a:r>
              <a:rPr lang="ru-RU" sz="2400" b="1" dirty="0" smtClean="0">
                <a:solidFill>
                  <a:srgbClr val="29123A"/>
                </a:solidFill>
              </a:rPr>
              <a:t>Костей…</a:t>
            </a:r>
            <a:endParaRPr lang="ru-RU" sz="2400" b="1" dirty="0">
              <a:solidFill>
                <a:srgbClr val="29123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6976" y="508609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</a:rPr>
              <a:t>Костя+Ника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0811" y="1121696"/>
            <a:ext cx="620705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необычайно светлое, доброе и поучительное произведение о каникулах, о первых чистых чувствах, о безусловной дружбе и о том, что вера и любовь способны сотворить настоящее чудо.         </a:t>
            </a:r>
          </a:p>
        </p:txBody>
      </p:sp>
      <p:pic>
        <p:nvPicPr>
          <p:cNvPr id="10" name="Рисунок 9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58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345434"/>
            <a:ext cx="2333290" cy="342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5363" y="501449"/>
            <a:ext cx="1600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Элинор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Портер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9154" y="603109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Полианна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650" y="4939432"/>
            <a:ext cx="907300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Элинор Портер </a:t>
            </a:r>
            <a:r>
              <a:rPr lang="ru-RU" sz="2000" b="1" dirty="0">
                <a:solidFill>
                  <a:srgbClr val="FF0000"/>
                </a:solidFill>
              </a:rPr>
              <a:t>- американская детская писательница, завоевавшая всемирную славу благодаря книге о </a:t>
            </a:r>
            <a:r>
              <a:rPr lang="ru-RU" sz="2000" b="1" dirty="0" err="1">
                <a:solidFill>
                  <a:srgbClr val="FF0000"/>
                </a:solidFill>
              </a:rPr>
              <a:t>Поллианне</a:t>
            </a:r>
            <a:r>
              <a:rPr lang="ru-RU" sz="2000" b="1" dirty="0">
                <a:solidFill>
                  <a:srgbClr val="FF0000"/>
                </a:solidFill>
              </a:rPr>
              <a:t>. С тех пор как читатели познакомились с этой обаятельной героиней в 1913 году, книга о ней стала излюбленным чтением для многих </a:t>
            </a:r>
            <a:r>
              <a:rPr lang="ru-RU" sz="2000" b="1" dirty="0" smtClean="0">
                <a:solidFill>
                  <a:srgbClr val="FF0000"/>
                </a:solidFill>
              </a:rPr>
              <a:t>поколений.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0792" y="1153780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 Одиннадцатилетнюю </a:t>
            </a:r>
            <a:r>
              <a:rPr lang="ru-RU" sz="2000" b="1" dirty="0"/>
              <a:t>сироту </a:t>
            </a:r>
            <a:r>
              <a:rPr lang="ru-RU" sz="2000" b="1" dirty="0" err="1"/>
              <a:t>Поллианну</a:t>
            </a:r>
            <a:r>
              <a:rPr lang="ru-RU" sz="2000" b="1" dirty="0"/>
              <a:t> берет на воспитание ее тетя, чопорная старая дева. Поначалу </a:t>
            </a:r>
            <a:r>
              <a:rPr lang="ru-RU" sz="2000" b="1" dirty="0" smtClean="0"/>
              <a:t>чересчур </a:t>
            </a:r>
            <a:r>
              <a:rPr lang="ru-RU" sz="2000" b="1" dirty="0"/>
              <a:t>общительная девочка вызывает у </a:t>
            </a:r>
            <a:r>
              <a:rPr lang="ru-RU" sz="2000" b="1" dirty="0" smtClean="0"/>
              <a:t>жителей </a:t>
            </a:r>
            <a:r>
              <a:rPr lang="ru-RU" sz="2000" b="1" dirty="0"/>
              <a:t>городка недоумение и даже раздражение. Она нарушает всевозможные правила, притаскивает домой котенка, собаку и даже мальчика, сбежавшего из приюта, </a:t>
            </a:r>
            <a:r>
              <a:rPr lang="ru-RU" sz="2000" b="1" dirty="0" smtClean="0"/>
              <a:t>и </a:t>
            </a:r>
            <a:r>
              <a:rPr lang="ru-RU" sz="2000" b="1" dirty="0"/>
              <a:t>всем рассказывает об </a:t>
            </a:r>
            <a:r>
              <a:rPr lang="ru-RU" sz="2000" b="1" dirty="0" smtClean="0"/>
              <a:t>«игре </a:t>
            </a:r>
            <a:r>
              <a:rPr lang="ru-RU" sz="2000" b="1" dirty="0"/>
              <a:t>в </a:t>
            </a:r>
            <a:r>
              <a:rPr lang="ru-RU" sz="2000" b="1" dirty="0" smtClean="0"/>
              <a:t>радость», </a:t>
            </a:r>
            <a:r>
              <a:rPr lang="ru-RU" sz="2000" b="1" dirty="0"/>
              <a:t>смысл которой заключается в том, чтобы в любой ситуации находить что-то хорошее.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Но </a:t>
            </a:r>
            <a:r>
              <a:rPr lang="ru-RU" sz="2000" b="1" dirty="0"/>
              <a:t>постепенно эта </a:t>
            </a:r>
            <a:r>
              <a:rPr lang="ru-RU" sz="2000" b="1" dirty="0" smtClean="0"/>
              <a:t>девочка </a:t>
            </a:r>
            <a:r>
              <a:rPr lang="ru-RU" sz="2000" b="1" dirty="0"/>
              <a:t>умудряется подобрать ключик к каждому сердцу, а когда с ней случается несчастье, все бросаются ей на помощь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8" name="Рисунок 7" descr="логотип МБУК ДГЦБ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5" y="6093296"/>
            <a:ext cx="1800200" cy="52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</TotalTime>
  <Words>945</Words>
  <Application>Microsoft Office PowerPoint</Application>
  <PresentationFormat>Лист A4 (210x297 мм)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Бобров</dc:creator>
  <cp:lastModifiedBy>user</cp:lastModifiedBy>
  <cp:revision>883</cp:revision>
  <dcterms:created xsi:type="dcterms:W3CDTF">2021-04-12T02:14:35Z</dcterms:created>
  <dcterms:modified xsi:type="dcterms:W3CDTF">2023-07-21T11:00:11Z</dcterms:modified>
</cp:coreProperties>
</file>